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0" r:id="rId3"/>
    <p:sldId id="304" r:id="rId4"/>
    <p:sldId id="281" r:id="rId5"/>
    <p:sldId id="288" r:id="rId6"/>
    <p:sldId id="293" r:id="rId7"/>
    <p:sldId id="292" r:id="rId8"/>
    <p:sldId id="291" r:id="rId9"/>
    <p:sldId id="290" r:id="rId10"/>
    <p:sldId id="282" r:id="rId11"/>
    <p:sldId id="298" r:id="rId12"/>
    <p:sldId id="313" r:id="rId13"/>
    <p:sldId id="299" r:id="rId14"/>
    <p:sldId id="294" r:id="rId15"/>
    <p:sldId id="285" r:id="rId16"/>
    <p:sldId id="286" r:id="rId17"/>
    <p:sldId id="287" r:id="rId18"/>
    <p:sldId id="303" r:id="rId19"/>
    <p:sldId id="305" r:id="rId20"/>
    <p:sldId id="306" r:id="rId21"/>
    <p:sldId id="296" r:id="rId22"/>
    <p:sldId id="311" r:id="rId23"/>
    <p:sldId id="308" r:id="rId24"/>
    <p:sldId id="309" r:id="rId25"/>
    <p:sldId id="320" r:id="rId26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олгошеев Михаил  Сергеевич" initials="ДМС" lastIdx="1" clrIdx="0">
    <p:extLst>
      <p:ext uri="{19B8F6BF-5375-455C-9EA6-DF929625EA0E}">
        <p15:presenceInfo xmlns:p15="http://schemas.microsoft.com/office/powerpoint/2012/main" userId="S-1-5-21-1547161642-1425521274-839522115-14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5" autoAdjust="0"/>
    <p:restoredTop sz="94718" autoAdjust="0"/>
  </p:normalViewPr>
  <p:slideViewPr>
    <p:cSldViewPr>
      <p:cViewPr varScale="1">
        <p:scale>
          <a:sx n="96" d="100"/>
          <a:sy n="96" d="100"/>
        </p:scale>
        <p:origin x="1170" y="72"/>
      </p:cViewPr>
      <p:guideLst>
        <p:guide orient="horz" pos="2160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190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7F469-816E-4DD4-9C23-BAD7859DAFB8}" type="datetime1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72D97-B0EC-496A-96E5-0DB151804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548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46330-0464-42C3-8727-43F1B4213CC0}" type="datetime1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B5001-B9DB-4BED-B0CC-ABE21D1A6F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760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614E543-8922-4A63-9F90-7848FC93ACC0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4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10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E1564E2-4C1E-4D72-8BB9-526D6726F455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829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11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3E0B1AF-17FA-481F-B483-663AC178A395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29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E1A1D49-80E2-40F6-B0BE-30A4BD48CCA6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5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E1A1D49-80E2-40F6-B0BE-30A4BD48CCA6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96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E1D052A-EDC9-4991-A9FC-23D3CF73E988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15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E2E61BF-192B-40FC-B995-AF28819D32BB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03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87F440C-62F9-4A70-96C8-FC8763F97166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738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17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D9FEA9-FE2E-41D7-AAF7-DFA51EB30F6C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04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18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9EA235E-A755-43BB-BB4D-8FEA29CB2947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5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19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AB61FE-3E10-40A5-B09B-90715A876A81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10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C8BEA2E-7E45-45DF-92C4-A83773698D06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84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20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C267C43C-3AB2-4A21-87CF-2D09E23FF0A0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27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21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6575477-16AA-47C8-8A8F-8059ADB988B0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759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22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407F84-300A-4E35-9817-CCBB1F70D0C5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1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EB3EC05-0B0B-45AC-BD7F-9CAB08ADB209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3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24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05FF0D2-8427-4CD6-B951-ECA2657B60CA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20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57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3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DA9CEAF-011E-47FE-9F15-A4B50CCC8F38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3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4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DF22FC8-3AF5-4E22-ADF7-5343027AB23A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6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5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5569893-8491-41D6-B602-7442097DB03F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12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6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6CADDD6-E97C-411A-92E7-4C4937C8BCA6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8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7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9297D1B-51A5-4C40-9A51-F4C1F24295C5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89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8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EE833FB-E3D3-4878-AF1C-B5E429F2E59A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75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B5001-B9DB-4BED-B0CC-ABE21D1A6F84}" type="slidenum">
              <a:rPr lang="ru-RU" smtClean="0"/>
              <a:t>9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97393DE-6947-4D20-B953-462C110F9778}" type="datetime1">
              <a:rPr lang="ru-RU" smtClean="0"/>
              <a:t>15.02.2023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5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 userDrawn="1"/>
        </p:nvSpPr>
        <p:spPr>
          <a:xfrm>
            <a:off x="12" y="-35991"/>
            <a:ext cx="10691990" cy="1077074"/>
          </a:xfrm>
          <a:custGeom>
            <a:avLst/>
            <a:gdLst>
              <a:gd name="connsiteX0" fmla="*/ 0 w 10691990"/>
              <a:gd name="connsiteY0" fmla="*/ 0 h 1077074"/>
              <a:gd name="connsiteX1" fmla="*/ 0 w 10691990"/>
              <a:gd name="connsiteY1" fmla="*/ 1077074 h 1077074"/>
              <a:gd name="connsiteX2" fmla="*/ 10691990 w 10691990"/>
              <a:gd name="connsiteY2" fmla="*/ 1077074 h 1077074"/>
              <a:gd name="connsiteX3" fmla="*/ 10691990 w 10691990"/>
              <a:gd name="connsiteY3" fmla="*/ 0 h 1077074"/>
              <a:gd name="connsiteX4" fmla="*/ 0 w 10691990"/>
              <a:gd name="connsiteY4" fmla="*/ 0 h 1077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1990" h="1077074">
                <a:moveTo>
                  <a:pt x="0" y="0"/>
                </a:moveTo>
                <a:lnTo>
                  <a:pt x="0" y="1077074"/>
                </a:lnTo>
                <a:lnTo>
                  <a:pt x="10691990" y="1077074"/>
                </a:lnTo>
                <a:lnTo>
                  <a:pt x="10691990" y="0"/>
                </a:lnTo>
                <a:lnTo>
                  <a:pt x="0" y="0"/>
                </a:lnTo>
              </a:path>
            </a:pathLst>
          </a:custGeom>
          <a:solidFill>
            <a:srgbClr val="0B82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1800" y="266700"/>
            <a:ext cx="1638300" cy="5969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741599" y="-35991"/>
            <a:ext cx="5765800" cy="1077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38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706" y="103886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0823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226" y="33226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9322" y="240823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1706" y="3322637"/>
            <a:ext cx="4041775" cy="3951288"/>
          </a:xfrm>
        </p:spPr>
        <p:txBody>
          <a:bodyPr/>
          <a:lstStyle>
            <a:lvl1pPr>
              <a:defRPr sz="2400" u="none"/>
            </a:lvl1pPr>
            <a:lvl2pPr>
              <a:defRPr sz="2000" u="none"/>
            </a:lvl2pPr>
            <a:lvl3pPr>
              <a:defRPr sz="1800" u="none"/>
            </a:lvl3pPr>
            <a:lvl4pPr>
              <a:defRPr sz="1600" u="none"/>
            </a:lvl4pPr>
            <a:lvl5pPr>
              <a:defRPr sz="1600" u="none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reeform 3"/>
          <p:cNvSpPr/>
          <p:nvPr userDrawn="1"/>
        </p:nvSpPr>
        <p:spPr>
          <a:xfrm>
            <a:off x="12" y="-35991"/>
            <a:ext cx="10691990" cy="1077074"/>
          </a:xfrm>
          <a:custGeom>
            <a:avLst/>
            <a:gdLst>
              <a:gd name="connsiteX0" fmla="*/ 0 w 10691990"/>
              <a:gd name="connsiteY0" fmla="*/ 0 h 1077074"/>
              <a:gd name="connsiteX1" fmla="*/ 0 w 10691990"/>
              <a:gd name="connsiteY1" fmla="*/ 1077074 h 1077074"/>
              <a:gd name="connsiteX2" fmla="*/ 10691990 w 10691990"/>
              <a:gd name="connsiteY2" fmla="*/ 1077074 h 1077074"/>
              <a:gd name="connsiteX3" fmla="*/ 10691990 w 10691990"/>
              <a:gd name="connsiteY3" fmla="*/ 0 h 1077074"/>
              <a:gd name="connsiteX4" fmla="*/ 0 w 10691990"/>
              <a:gd name="connsiteY4" fmla="*/ 0 h 1077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1990" h="1077074">
                <a:moveTo>
                  <a:pt x="0" y="0"/>
                </a:moveTo>
                <a:lnTo>
                  <a:pt x="0" y="1077074"/>
                </a:lnTo>
                <a:lnTo>
                  <a:pt x="10691990" y="1077074"/>
                </a:lnTo>
                <a:lnTo>
                  <a:pt x="10691990" y="0"/>
                </a:lnTo>
                <a:lnTo>
                  <a:pt x="0" y="0"/>
                </a:lnTo>
              </a:path>
            </a:pathLst>
          </a:custGeom>
          <a:solidFill>
            <a:srgbClr val="0B82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1800" y="266700"/>
            <a:ext cx="1638300" cy="5969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741599" y="-35991"/>
            <a:ext cx="5765800" cy="1077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5306" y="2332036"/>
            <a:ext cx="4038600" cy="960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06" y="2332037"/>
            <a:ext cx="4038600" cy="960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reeform 3"/>
          <p:cNvSpPr/>
          <p:nvPr userDrawn="1"/>
        </p:nvSpPr>
        <p:spPr>
          <a:xfrm>
            <a:off x="12" y="-35991"/>
            <a:ext cx="10691990" cy="1077074"/>
          </a:xfrm>
          <a:custGeom>
            <a:avLst/>
            <a:gdLst>
              <a:gd name="connsiteX0" fmla="*/ 0 w 10691990"/>
              <a:gd name="connsiteY0" fmla="*/ 0 h 1077074"/>
              <a:gd name="connsiteX1" fmla="*/ 0 w 10691990"/>
              <a:gd name="connsiteY1" fmla="*/ 1077074 h 1077074"/>
              <a:gd name="connsiteX2" fmla="*/ 10691990 w 10691990"/>
              <a:gd name="connsiteY2" fmla="*/ 1077074 h 1077074"/>
              <a:gd name="connsiteX3" fmla="*/ 10691990 w 10691990"/>
              <a:gd name="connsiteY3" fmla="*/ 0 h 1077074"/>
              <a:gd name="connsiteX4" fmla="*/ 0 w 10691990"/>
              <a:gd name="connsiteY4" fmla="*/ 0 h 10770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691990" h="1077074">
                <a:moveTo>
                  <a:pt x="0" y="0"/>
                </a:moveTo>
                <a:lnTo>
                  <a:pt x="0" y="1077074"/>
                </a:lnTo>
                <a:lnTo>
                  <a:pt x="10691990" y="1077074"/>
                </a:lnTo>
                <a:lnTo>
                  <a:pt x="10691990" y="0"/>
                </a:lnTo>
                <a:lnTo>
                  <a:pt x="0" y="0"/>
                </a:lnTo>
              </a:path>
            </a:pathLst>
          </a:custGeom>
          <a:solidFill>
            <a:srgbClr val="0B827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1800" y="266700"/>
            <a:ext cx="1638300" cy="5969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741599" y="-35991"/>
            <a:ext cx="5765800" cy="1077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3" r:id="rId2"/>
    <p:sldLayoutId id="2147483652" r:id="rId3"/>
    <p:sldLayoutId id="2147483649" r:id="rId4"/>
    <p:sldLayoutId id="2147483650" r:id="rId5"/>
    <p:sldLayoutId id="214748365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9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info@infobm.ru" TargetMode="External"/><Relationship Id="rId4" Type="http://schemas.openxmlformats.org/officeDocument/2006/relationships/hyperlink" Target="http://www.infobm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692015" cy="7560017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6706" y="1036637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Конструкция и техническое обслуживание </a:t>
            </a:r>
            <a:r>
              <a:rPr lang="ru-RU" sz="2800" b="1" dirty="0" smtClean="0">
                <a:solidFill>
                  <a:schemeClr val="bg1"/>
                </a:solidFill>
              </a:rPr>
              <a:t>танк-контейнеров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7"/>
            <a:ext cx="10691813" cy="589476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44929"/>
              </p:ext>
            </p:extLst>
          </p:nvPr>
        </p:nvGraphicFramePr>
        <p:xfrm>
          <a:off x="6565106" y="275825"/>
          <a:ext cx="3962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Нижнее сливное</a:t>
                      </a:r>
                      <a:r>
                        <a:rPr lang="ru-RU" sz="2400" baseline="0" dirty="0" smtClean="0"/>
                        <a:t> устройство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74506" y="1277917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Нижнее сливное устройство</a:t>
            </a:r>
          </a:p>
          <a:p>
            <a:r>
              <a:rPr lang="ru-RU" sz="2400" dirty="0"/>
              <a:t>Нижнее сливное устройство имеет тройную степень защиты и включает в себя внутренний клапан с системой аварийного закрытия и дистанционным управлением закрывания, дроссельный клапан типа «баттерфляй» и крышку.</a:t>
            </a:r>
          </a:p>
          <a:p>
            <a:endParaRPr lang="ru-RU" sz="2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06" y="4694237"/>
            <a:ext cx="2209801" cy="1692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462514"/>
              </p:ext>
            </p:extLst>
          </p:nvPr>
        </p:nvGraphicFramePr>
        <p:xfrm>
          <a:off x="6641306" y="274637"/>
          <a:ext cx="3669507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Система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aseline="0" dirty="0" err="1" smtClean="0"/>
                        <a:t>пароподогрева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7"/>
            <a:ext cx="2874402" cy="2537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sljashko\Desktop\Для БУКЛЕТА\20140708_163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06" y="3856037"/>
            <a:ext cx="2875915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5504" y="1121050"/>
            <a:ext cx="59412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Танк-контейнер </a:t>
            </a:r>
            <a:r>
              <a:rPr lang="ru-RU" dirty="0"/>
              <a:t>оборудован системой </a:t>
            </a:r>
            <a:r>
              <a:rPr lang="ru-RU" dirty="0" err="1"/>
              <a:t>пароподогрева</a:t>
            </a:r>
            <a:r>
              <a:rPr lang="ru-RU" dirty="0"/>
              <a:t>, состоящей из 6-ти продольных, не соприкасающихся с кольцами жесткости, линий и рассчитанной на давление 4 бар, с эффективной площадью нагрева 7,7 м</a:t>
            </a:r>
            <a:r>
              <a:rPr lang="ru-RU" baseline="30000" dirty="0"/>
              <a:t>2</a:t>
            </a:r>
            <a:r>
              <a:rPr lang="ru-RU" dirty="0"/>
              <a:t>.  Система </a:t>
            </a:r>
            <a:r>
              <a:rPr lang="ru-RU" dirty="0" err="1"/>
              <a:t>пароподогрева</a:t>
            </a:r>
            <a:r>
              <a:rPr lang="ru-RU" dirty="0"/>
              <a:t> имеет входной и выходной порты диаметром 1" </a:t>
            </a:r>
            <a:r>
              <a:rPr lang="en-US" dirty="0"/>
              <a:t>BSP</a:t>
            </a:r>
            <a:r>
              <a:rPr lang="ru-RU" dirty="0"/>
              <a:t> и ¾" </a:t>
            </a:r>
            <a:r>
              <a:rPr lang="en-US" dirty="0"/>
              <a:t>BSP</a:t>
            </a:r>
            <a:r>
              <a:rPr lang="ru-RU" dirty="0"/>
              <a:t> соответственно, расположены на задней стороне цистерны и закрываются пыленепроницаемыми резьбовыми крышками. Для удаления конденсата из системы имеется кран.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06" y="1417637"/>
            <a:ext cx="3876635" cy="3324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75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38" y="1798637"/>
            <a:ext cx="4333875" cy="436963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12033"/>
              </p:ext>
            </p:extLst>
          </p:nvPr>
        </p:nvGraphicFramePr>
        <p:xfrm>
          <a:off x="6184106" y="274637"/>
          <a:ext cx="427366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Погрузо-разгрузочные работы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59706" y="404453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порожнем состоянии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04630" y="103692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груженом состоянии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4237"/>
            <a:ext cx="6336506" cy="175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7" y="1694546"/>
            <a:ext cx="6247529" cy="2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80681"/>
              </p:ext>
            </p:extLst>
          </p:nvPr>
        </p:nvGraphicFramePr>
        <p:xfrm>
          <a:off x="7866969" y="274637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Слив/налив</a:t>
                      </a:r>
                      <a:r>
                        <a:rPr lang="ru-RU" sz="2400" baseline="0" dirty="0" smtClean="0"/>
                        <a:t> груза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\\Riga\files$\ТЕХНИЧЕСКИЙ ОТДЕЛ\Фото\Слив в Софрино\20140708_1636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26" y="1189037"/>
            <a:ext cx="382248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\\Riga\files$\ТЕХНИЧЕСКИЙ ОТДЕЛ\Фото\Слив серной кислоты в Череповце\20150513_1328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1189037"/>
            <a:ext cx="38100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16706" y="370363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Через люк-лаз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74706" y="377983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Через НСУ</a:t>
            </a:r>
            <a:endParaRPr lang="ru-RU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84600" y="644683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Через ВСУ</a:t>
            </a:r>
            <a:endParaRPr lang="ru-RU" sz="2400" b="1" dirty="0"/>
          </a:p>
        </p:txBody>
      </p:sp>
      <p:pic>
        <p:nvPicPr>
          <p:cNvPr id="12" name="Рисунок 11" descr="\\Riga\files$\ТЕХНИЧЕСКИЙ ОТДЕЛ\Фото\Варианты налива\Фото00я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706" y="3856037"/>
            <a:ext cx="4141312" cy="2599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" y="1036637"/>
            <a:ext cx="10527506" cy="3416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9106" y="27463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Маркировка ТК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06" y="4084637"/>
            <a:ext cx="3976846" cy="3343055"/>
          </a:xfrm>
          <a:prstGeom prst="snip2DiagRect">
            <a:avLst>
              <a:gd name="adj1" fmla="val 45741"/>
              <a:gd name="adj2" fmla="val 1712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244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98506" y="274637"/>
            <a:ext cx="3521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Система идентификации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88" y="1341437"/>
            <a:ext cx="9440592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79306" y="274637"/>
            <a:ext cx="4674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Коды размера и типа контейнера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" y="1189037"/>
            <a:ext cx="10691813" cy="55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02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74506" y="198437"/>
            <a:ext cx="5047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Инструкции по съемным цистернам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66" y="1036636"/>
            <a:ext cx="6277851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74706" y="198437"/>
            <a:ext cx="3141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Кодирование цистерн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8106" y="1189037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L4BN</a:t>
            </a:r>
            <a:endParaRPr lang="ru-RU" sz="9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" y="3094037"/>
            <a:ext cx="1014471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902"/>
            <a:ext cx="10691813" cy="59111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93906" y="274637"/>
            <a:ext cx="199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Табличка КБК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800466" y="4465637"/>
            <a:ext cx="6096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00466" y="5761037"/>
            <a:ext cx="60960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86166" y="5797516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Номер </a:t>
            </a:r>
            <a:r>
              <a:rPr lang="ru-RU" sz="1200" dirty="0"/>
              <a:t>свидетельства о допущении, выдаваемого Регистром и год </a:t>
            </a:r>
            <a:endParaRPr lang="ru-RU" sz="1200" dirty="0" smtClean="0"/>
          </a:p>
          <a:p>
            <a:r>
              <a:rPr lang="ru-RU" sz="1200" dirty="0" smtClean="0"/>
              <a:t>Номер </a:t>
            </a:r>
            <a:r>
              <a:rPr lang="ru-RU" sz="1200" dirty="0"/>
              <a:t>владельца </a:t>
            </a:r>
            <a:r>
              <a:rPr lang="ru-RU" sz="1200" dirty="0" smtClean="0"/>
              <a:t>контейнера</a:t>
            </a:r>
          </a:p>
          <a:p>
            <a:r>
              <a:rPr lang="ru-RU" sz="1200" dirty="0" smtClean="0"/>
              <a:t>Страна</a:t>
            </a:r>
            <a:r>
              <a:rPr lang="ru-RU" sz="1200" dirty="0"/>
              <a:t>, которая выдала допуск к эксплуатации и в каком </a:t>
            </a:r>
            <a:r>
              <a:rPr lang="ru-RU" sz="1200" dirty="0" smtClean="0"/>
              <a:t>году</a:t>
            </a:r>
          </a:p>
          <a:p>
            <a:r>
              <a:rPr lang="ru-RU" sz="1200" dirty="0" smtClean="0"/>
              <a:t>Идентификационный </a:t>
            </a:r>
            <a:r>
              <a:rPr lang="ru-RU" sz="1200" dirty="0"/>
              <a:t>номер контейнера, присвоенный заводом - изготовителем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6166" y="4465637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Страна</a:t>
            </a:r>
            <a:r>
              <a:rPr lang="ru-RU" sz="1200" dirty="0"/>
              <a:t>, предоставившая допущение, и номер </a:t>
            </a:r>
            <a:r>
              <a:rPr lang="ru-RU" sz="1200" dirty="0" smtClean="0"/>
              <a:t>допущения</a:t>
            </a:r>
          </a:p>
          <a:p>
            <a:r>
              <a:rPr lang="ru-RU" sz="1200" dirty="0" smtClean="0"/>
              <a:t>Дата </a:t>
            </a:r>
            <a:r>
              <a:rPr lang="ru-RU" sz="1200" dirty="0"/>
              <a:t>(месяц и год) изготовления </a:t>
            </a:r>
            <a:endParaRPr lang="ru-RU" sz="1200" dirty="0" smtClean="0"/>
          </a:p>
          <a:p>
            <a:r>
              <a:rPr lang="ru-RU" sz="1200" dirty="0" smtClean="0"/>
              <a:t>Идентификационный </a:t>
            </a:r>
            <a:r>
              <a:rPr lang="ru-RU" sz="1200" dirty="0"/>
              <a:t>номер контейнера, присвоенный заводом </a:t>
            </a:r>
            <a:r>
              <a:rPr lang="ru-RU" sz="1200" dirty="0" smtClean="0"/>
              <a:t>– изготовителем</a:t>
            </a:r>
          </a:p>
          <a:p>
            <a:r>
              <a:rPr lang="ru-RU" sz="1200" dirty="0" smtClean="0"/>
              <a:t>Максимальный </a:t>
            </a:r>
            <a:r>
              <a:rPr lang="ru-RU" sz="1200" dirty="0"/>
              <a:t>эксплуатационный вес </a:t>
            </a:r>
            <a:r>
              <a:rPr lang="ru-RU" sz="1200" dirty="0" smtClean="0"/>
              <a:t>брутто</a:t>
            </a:r>
          </a:p>
          <a:p>
            <a:r>
              <a:rPr lang="ru-RU" sz="1200" dirty="0" smtClean="0"/>
              <a:t>Допустимый </a:t>
            </a:r>
            <a:r>
              <a:rPr lang="ru-RU" sz="1200" dirty="0"/>
              <a:t>вес на </a:t>
            </a:r>
            <a:r>
              <a:rPr lang="ru-RU" sz="1200" dirty="0" err="1"/>
              <a:t>штабелирование</a:t>
            </a:r>
            <a:r>
              <a:rPr lang="ru-RU" sz="1200" dirty="0"/>
              <a:t> при 1,8 </a:t>
            </a:r>
            <a:r>
              <a:rPr lang="ru-RU" sz="1200" dirty="0" smtClean="0"/>
              <a:t>g</a:t>
            </a:r>
          </a:p>
          <a:p>
            <a:r>
              <a:rPr lang="ru-RU" sz="1200" dirty="0" smtClean="0"/>
              <a:t>Величина </a:t>
            </a:r>
            <a:r>
              <a:rPr lang="ru-RU" sz="1200" dirty="0"/>
              <a:t>нагрузки при поперечном испытании на жесткость конструкции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18645" y="4313777"/>
            <a:ext cx="2244661" cy="1323439"/>
          </a:xfrm>
          <a:prstGeom prst="rect">
            <a:avLst/>
          </a:prstGeom>
          <a:noFill/>
          <a:ln>
            <a:noFill/>
          </a:ln>
          <a:effectLst>
            <a:reflection blurRad="533400" stA="2000" endPos="65000" dist="508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КБК</a:t>
            </a:r>
            <a:endParaRPr lang="ru-RU" sz="8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6166" y="1185617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 каркасу танк-контейнера дополнительно должна быть прочно прикреплена табличка с данными по цистерне в соответствии с требованиями применимых национальных и международных нормативных документов. Табличка с данными по цистерне танк-контейнеров для перевозки опасных грузов должна быть выполнена на английском языке и содержать основные технические характеристики.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125424" y="5604423"/>
            <a:ext cx="2244662" cy="1323439"/>
          </a:xfrm>
          <a:prstGeom prst="rect">
            <a:avLst/>
          </a:prstGeom>
          <a:noFill/>
          <a:ln>
            <a:noFill/>
          </a:ln>
          <a:effectLst>
            <a:reflection blurRad="533400" stA="2000" endPos="65000" dist="50800" dir="5400000" sy="-100000" algn="bl" rotWithShape="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КТК</a:t>
            </a:r>
            <a:endParaRPr lang="ru-RU" sz="8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9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4906" y="2713037"/>
            <a:ext cx="9144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20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7191"/>
              </p:ext>
            </p:extLst>
          </p:nvPr>
        </p:nvGraphicFramePr>
        <p:xfrm>
          <a:off x="7784306" y="274637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Танк-контейнеры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7"/>
            <a:ext cx="10691813" cy="5640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3" y="4813282"/>
            <a:ext cx="563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solidFill>
                  <a:schemeClr val="bg1"/>
                </a:solidFill>
              </a:rPr>
              <a:t>Габаритные размеры и вес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Длина:	6058 мм (20 футов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Ширина:	2438 мм (8 футов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Высота:	2591 мм (8 футов 6 дюймов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Максимальный вес брутто:	36000 кг (79365 фунтов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Масса </a:t>
            </a:r>
            <a:r>
              <a:rPr lang="ru-RU" sz="1600" dirty="0" smtClean="0">
                <a:solidFill>
                  <a:schemeClr val="bg1"/>
                </a:solidFill>
              </a:rPr>
              <a:t>тары:                                     3600 </a:t>
            </a:r>
            <a:r>
              <a:rPr lang="ru-RU" sz="1600" dirty="0">
                <a:solidFill>
                  <a:schemeClr val="bg1"/>
                </a:solidFill>
              </a:rPr>
              <a:t>- 3900 </a:t>
            </a:r>
            <a:r>
              <a:rPr lang="ru-RU" sz="1600" dirty="0" smtClean="0">
                <a:solidFill>
                  <a:schemeClr val="bg1"/>
                </a:solidFill>
              </a:rPr>
              <a:t>кг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Масса полезной </a:t>
            </a:r>
            <a:r>
              <a:rPr lang="ru-RU" sz="1600" dirty="0" smtClean="0">
                <a:solidFill>
                  <a:schemeClr val="bg1"/>
                </a:solidFill>
              </a:rPr>
              <a:t>нагрузки</a:t>
            </a:r>
            <a:r>
              <a:rPr lang="ru-RU" sz="1600" dirty="0">
                <a:solidFill>
                  <a:schemeClr val="bg1"/>
                </a:solidFill>
              </a:rPr>
              <a:t>:	32100 - 32400 кг.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0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93906" y="274637"/>
            <a:ext cx="1789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Калибровка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6013" y="4833873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Количество продукции при отгрузке и приемке определяется объемно-массовым статическим методом, то есть замером высоты налива продукта в ТК линейкой, определением объема по таблицам калибровки, замером плотности и последующим расчетом массы нефтепродукта.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" y="1135217"/>
            <a:ext cx="4038600" cy="5684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14" y="1341437"/>
            <a:ext cx="3021998" cy="32810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62533" y="274637"/>
            <a:ext cx="3519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Освидетельствование ТК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06" y="1265237"/>
            <a:ext cx="5257800" cy="541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0506" y="1363334"/>
            <a:ext cx="4876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 соответствии с требованиями Международной Конвенции по безопасным контейнерам (КБК) и предписаниями Администрации Российской Федерации (РФ), в процессе эксплуатации контейнеры должны подвергаться освидетельствованиям компетентными органами с целью установления их технического состояния и его соответствия требованиям КБК.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40506" y="4237037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Периодическая схема </a:t>
            </a:r>
            <a:r>
              <a:rPr lang="ru-RU" dirty="0" smtClean="0"/>
              <a:t>освидетельствования - освидетельствования </a:t>
            </a:r>
            <a:r>
              <a:rPr lang="ru-RU" dirty="0"/>
              <a:t>выполняются через определенный интервал не более 30 месяцев и по результатам которых на табличках КБК наносится клеймо компетентной организации, выполнившей освидетельствование, и дата следующего освидетельствования.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22306" y="274637"/>
            <a:ext cx="3519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Освидетельствование ТК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1104576"/>
            <a:ext cx="2391109" cy="2324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1112837"/>
            <a:ext cx="4139543" cy="563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107906" y="4008437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Классификационное общество Российский морской регистр судоходства было создано 31 декабря 1913 года. С 1969 года РС является членом Международной Ассоциации Классификационных Обществ (МАКО).</a:t>
            </a:r>
          </a:p>
        </p:txBody>
      </p:sp>
    </p:spTree>
    <p:extLst>
      <p:ext uri="{BB962C8B-B14F-4D97-AF65-F5344CB8AC3E}">
        <p14:creationId xmlns:p14="http://schemas.microsoft.com/office/powerpoint/2010/main" val="24681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" y="969277"/>
            <a:ext cx="10691813" cy="62727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74906" y="274637"/>
            <a:ext cx="1728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Ремонт ТК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81319" y="1384002"/>
            <a:ext cx="82296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706" y="3134802"/>
            <a:ext cx="82296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8706" y="4885603"/>
            <a:ext cx="822960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47658" y="1570037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Тяжелый ремонт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Рама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Цистерна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69206" y="3459336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Средний ремонт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Запорно-предохранительная арматура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69206" y="5071638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Мелкий ремонт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Навесное оборудование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Прочие элементы конструкции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6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98706" y="274637"/>
            <a:ext cx="1658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lt1"/>
                </a:solidFill>
              </a:rPr>
              <a:t>Очистка ТК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" y="2408237"/>
            <a:ext cx="4343400" cy="2263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06" y="2190893"/>
            <a:ext cx="4586215" cy="3220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906" y="4756214"/>
            <a:ext cx="4495800" cy="175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Акт формы </a:t>
            </a:r>
            <a:r>
              <a:rPr lang="ru-RU" b="1" dirty="0"/>
              <a:t>ВУ-19</a:t>
            </a:r>
            <a:r>
              <a:rPr lang="ru-RU" dirty="0"/>
              <a:t> удостоверяет взрывобезопасность воздушной среды внутри котла и является документом, разрешающим производство работ на котле цистерны с применением открытого огня.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5077" y="5456237"/>
            <a:ext cx="518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Акт формы </a:t>
            </a:r>
            <a:r>
              <a:rPr lang="ru-RU" b="1" dirty="0"/>
              <a:t>ВУ-20</a:t>
            </a:r>
            <a:r>
              <a:rPr lang="ru-RU" dirty="0"/>
              <a:t> </a:t>
            </a:r>
            <a:r>
              <a:rPr lang="ru-RU" dirty="0" smtClean="0"/>
              <a:t>является </a:t>
            </a:r>
            <a:r>
              <a:rPr lang="ru-RU" dirty="0"/>
              <a:t>документом, удостоверяющим пригодность цистерн в коммерческом отношении для налива того продукта, наименование которого указано в нем.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106" y="1278932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Очистка танк-контейнера </a:t>
            </a:r>
            <a:r>
              <a:rPr lang="ru-RU" dirty="0" smtClean="0"/>
              <a:t>- удаление остатков ранее перевозимых грузов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2" y="0"/>
            <a:ext cx="10693159" cy="7791817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75370" y="6447967"/>
            <a:ext cx="3146568" cy="16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51"/>
            <a:r>
              <a:rPr sz="1049" b="1" dirty="0">
                <a:solidFill>
                  <a:srgbClr val="004D49"/>
                </a:solidFill>
                <a:latin typeface="Montserrat ExtraBold" pitchFamily="50" charset="-52"/>
                <a:cs typeface="Arial"/>
              </a:rPr>
              <a:t>ЕВРОПЕЙСКИЕ СТАНДАРТЫ КАЧЕСТВА</a:t>
            </a:r>
            <a:endParaRPr sz="1049">
              <a:latin typeface="Montserrat ExtraBold" pitchFamily="50" charset="-52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7666" y="2562205"/>
            <a:ext cx="2193804" cy="2157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469" marR="343010" indent="-10823">
              <a:lnSpc>
                <a:spcPts val="3763"/>
              </a:lnSpc>
            </a:pPr>
            <a:r>
              <a:rPr sz="1704">
                <a:solidFill>
                  <a:srgbClr val="FFFFFF"/>
                </a:solidFill>
                <a:latin typeface="Montserrat ExtraBold" pitchFamily="50" charset="-52"/>
                <a:cs typeface="Arial"/>
                <a:hlinkClick r:id="rId4"/>
              </a:rPr>
              <a:t>www.infobm.ru</a:t>
            </a:r>
            <a:r>
              <a:rPr sz="1704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 </a:t>
            </a:r>
            <a:r>
              <a:rPr lang="en-US" sz="1704" dirty="0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  </a:t>
            </a:r>
            <a:r>
              <a:rPr lang="en-US" sz="1704" dirty="0" err="1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i</a:t>
            </a:r>
            <a:r>
              <a:rPr sz="1704">
                <a:solidFill>
                  <a:srgbClr val="FFFFFF"/>
                </a:solidFill>
                <a:latin typeface="Montserrat ExtraBold" pitchFamily="50" charset="-52"/>
                <a:cs typeface="Arial"/>
                <a:hlinkClick r:id="rId5"/>
              </a:rPr>
              <a:t>nfo@infobm.ru</a:t>
            </a:r>
            <a:endParaRPr sz="1704">
              <a:latin typeface="Montserrat ExtraBold" pitchFamily="50" charset="-52"/>
              <a:cs typeface="Arial"/>
            </a:endParaRPr>
          </a:p>
          <a:p>
            <a:pPr marL="16651">
              <a:spcBef>
                <a:spcPts val="1232"/>
              </a:spcBef>
            </a:pPr>
            <a:r>
              <a:rPr sz="1311" dirty="0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Тел. :   +7 495 980 80 90</a:t>
            </a:r>
            <a:endParaRPr sz="1311">
              <a:latin typeface="Montserrat ExtraBold" pitchFamily="50" charset="-52"/>
              <a:cs typeface="Arial"/>
            </a:endParaRPr>
          </a:p>
          <a:p>
            <a:pPr marL="16651"/>
            <a:r>
              <a:rPr sz="1311" dirty="0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Факс:  +7 499 322 20 96</a:t>
            </a:r>
            <a:endParaRPr sz="1311">
              <a:latin typeface="Montserrat ExtraBold" pitchFamily="50" charset="-52"/>
              <a:cs typeface="Arial"/>
            </a:endParaRPr>
          </a:p>
          <a:p>
            <a:pPr>
              <a:spcBef>
                <a:spcPts val="46"/>
              </a:spcBef>
            </a:pPr>
            <a:endParaRPr sz="1442">
              <a:latin typeface="Montserrat ExtraBold" pitchFamily="50" charset="-52"/>
              <a:cs typeface="Times New Roman"/>
            </a:endParaRPr>
          </a:p>
          <a:p>
            <a:pPr marL="16651" marR="6660"/>
            <a:r>
              <a:rPr sz="1311" dirty="0">
                <a:solidFill>
                  <a:srgbClr val="FFFFFF"/>
                </a:solidFill>
                <a:latin typeface="Montserrat ExtraBold" pitchFamily="50" charset="-52"/>
                <a:cs typeface="Arial"/>
              </a:rPr>
              <a:t>Россия, Москва, 109544 б-р Энтузиастов, д. 2</a:t>
            </a:r>
            <a:endParaRPr sz="1311">
              <a:latin typeface="Montserrat ExtraBold" pitchFamily="50" charset="-52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8883" y="6447967"/>
            <a:ext cx="3104629" cy="16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51"/>
            <a:r>
              <a:rPr sz="1049" b="1" dirty="0">
                <a:solidFill>
                  <a:srgbClr val="004D49"/>
                </a:solidFill>
                <a:latin typeface="Montserrat ExtraBold" pitchFamily="50" charset="-52"/>
                <a:cs typeface="Arial"/>
              </a:rPr>
              <a:t>УЧАСТНИК ЕВРОПЕЙСКИХ АССОЦИАЦИЙ</a:t>
            </a:r>
            <a:endParaRPr sz="1049">
              <a:latin typeface="Montserrat ExtraBold" pitchFamily="50" charset="-5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9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" y="972971"/>
            <a:ext cx="10691813" cy="6035053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9114"/>
              </p:ext>
            </p:extLst>
          </p:nvPr>
        </p:nvGraphicFramePr>
        <p:xfrm>
          <a:off x="7795151" y="26778"/>
          <a:ext cx="25908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Основные узлы танк-контейнера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2774156" y="2102332"/>
            <a:ext cx="1019175" cy="7127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450306" y="2263774"/>
            <a:ext cx="876300" cy="5994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535906" y="2815119"/>
            <a:ext cx="1238250" cy="8123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136106" y="1877046"/>
            <a:ext cx="571500" cy="38672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223049" y="2943183"/>
            <a:ext cx="1380589" cy="8249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1459706" y="5837237"/>
            <a:ext cx="4191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7706" y="5076343"/>
            <a:ext cx="511969" cy="6846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014677" y="5989637"/>
            <a:ext cx="35704" cy="7440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7" idx="0"/>
          </p:cNvCxnSpPr>
          <p:nvPr/>
        </p:nvCxnSpPr>
        <p:spPr>
          <a:xfrm flipV="1">
            <a:off x="3598792" y="5626099"/>
            <a:ext cx="20708" cy="6196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948258" y="3540125"/>
            <a:ext cx="33442" cy="15362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926306" y="5570537"/>
            <a:ext cx="4191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вал 38"/>
          <p:cNvSpPr/>
          <p:nvPr/>
        </p:nvSpPr>
        <p:spPr>
          <a:xfrm>
            <a:off x="2590113" y="189880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273791" y="2087529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363988" y="2621368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1084363" y="2785857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34871" y="5729117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799035" y="5930645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297362" y="620910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873444" y="6582918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448049" y="624570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5809740" y="4894046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9" name="Прямая со стрелкой 48"/>
          <p:cNvCxnSpPr/>
          <p:nvPr/>
        </p:nvCxnSpPr>
        <p:spPr>
          <a:xfrm flipV="1">
            <a:off x="4642491" y="4917281"/>
            <a:ext cx="34159" cy="9199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4502963" y="562916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2592339" y="1858139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82609" y="2050185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66034" y="2585675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87861" y="2747132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307852" y="6173789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13454" y="6530669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2716" y="5684557"/>
            <a:ext cx="4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02963" y="5592389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7326844" y="1050654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7327105" y="183994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7327105" y="2246673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7331505" y="2639387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7327104" y="301832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7327103" y="3402216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7329951" y="3816859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7327103" y="419404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7331759" y="4579688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7327103" y="495687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7327103" y="1422283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336006" y="1829016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336006" y="2239710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351017" y="2620249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45563" y="2995700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345563" y="3382223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343099" y="3794930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344234" y="4178826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" name="Овал 84"/>
          <p:cNvSpPr/>
          <p:nvPr/>
        </p:nvSpPr>
        <p:spPr>
          <a:xfrm>
            <a:off x="7327103" y="532447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7286996" y="4560043"/>
            <a:ext cx="4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76151" y="4923232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95151" y="1472991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Цистерна</a:t>
            </a:r>
            <a:endParaRPr lang="ru-RU" sz="16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7830947" y="186774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7784306" y="1867764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Фитинг</a:t>
            </a:r>
            <a:endParaRPr lang="ru-RU" sz="1600" b="1" dirty="0"/>
          </a:p>
        </p:txBody>
      </p:sp>
      <p:sp>
        <p:nvSpPr>
          <p:cNvPr id="91" name="TextBox 90"/>
          <p:cNvSpPr txBox="1"/>
          <p:nvPr/>
        </p:nvSpPr>
        <p:spPr>
          <a:xfrm>
            <a:off x="7784306" y="2247948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Люк-лаз</a:t>
            </a:r>
            <a:endParaRPr lang="ru-RU" sz="1600" b="1" dirty="0"/>
          </a:p>
        </p:txBody>
      </p:sp>
      <p:sp>
        <p:nvSpPr>
          <p:cNvPr id="92" name="TextBox 91"/>
          <p:cNvSpPr txBox="1"/>
          <p:nvPr/>
        </p:nvSpPr>
        <p:spPr>
          <a:xfrm>
            <a:off x="7789824" y="2604657"/>
            <a:ext cx="2737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Предохранительный клапан</a:t>
            </a:r>
            <a:endParaRPr lang="ru-RU" sz="16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7784305" y="2981251"/>
            <a:ext cx="2426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Воздушный клапан</a:t>
            </a:r>
            <a:endParaRPr lang="ru-RU" sz="16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7771948" y="4963297"/>
            <a:ext cx="2723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 smtClean="0"/>
              <a:t>Пароподогрев</a:t>
            </a:r>
            <a:endParaRPr lang="ru-RU" sz="16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7784306" y="378875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Нижнее сливное устройство</a:t>
            </a:r>
            <a:endParaRPr lang="ru-RU" sz="16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7784306" y="415641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Трос аварийного закрытия</a:t>
            </a:r>
            <a:endParaRPr lang="ru-RU" sz="16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7784306" y="4555492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Термометр</a:t>
            </a:r>
            <a:endParaRPr lang="ru-RU" sz="16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7771948" y="3395192"/>
            <a:ext cx="2298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Место установки ВСУ</a:t>
            </a:r>
            <a:endParaRPr lang="ru-RU" sz="1600" b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7784306" y="532000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Пенал для документов</a:t>
            </a:r>
            <a:endParaRPr lang="ru-RU" sz="1600" b="1" dirty="0"/>
          </a:p>
        </p:txBody>
      </p:sp>
      <p:sp>
        <p:nvSpPr>
          <p:cNvPr id="108" name="Овал 107"/>
          <p:cNvSpPr/>
          <p:nvPr/>
        </p:nvSpPr>
        <p:spPr>
          <a:xfrm>
            <a:off x="7331505" y="5729117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TextBox 108"/>
          <p:cNvSpPr txBox="1"/>
          <p:nvPr/>
        </p:nvSpPr>
        <p:spPr>
          <a:xfrm>
            <a:off x="7276151" y="5320804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10" name="Прямая со стрелкой 109"/>
          <p:cNvCxnSpPr/>
          <p:nvPr/>
        </p:nvCxnSpPr>
        <p:spPr>
          <a:xfrm>
            <a:off x="330033" y="3455517"/>
            <a:ext cx="1396360" cy="9314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Овал 111"/>
          <p:cNvSpPr/>
          <p:nvPr/>
        </p:nvSpPr>
        <p:spPr>
          <a:xfrm>
            <a:off x="216043" y="3299545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TextBox 112"/>
          <p:cNvSpPr txBox="1"/>
          <p:nvPr/>
        </p:nvSpPr>
        <p:spPr>
          <a:xfrm>
            <a:off x="5754056" y="4860122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8297" y="3264370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777605" y="5726330"/>
            <a:ext cx="226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Переходные площадки</a:t>
            </a:r>
            <a:endParaRPr lang="ru-RU" sz="1600" b="1" dirty="0"/>
          </a:p>
        </p:txBody>
      </p:sp>
      <p:cxnSp>
        <p:nvCxnSpPr>
          <p:cNvPr id="93" name="Прямая со стрелкой 92"/>
          <p:cNvCxnSpPr/>
          <p:nvPr/>
        </p:nvCxnSpPr>
        <p:spPr>
          <a:xfrm>
            <a:off x="3486642" y="1595560"/>
            <a:ext cx="386227" cy="2767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654843" y="3286830"/>
            <a:ext cx="328613" cy="2225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>
            <a:off x="511528" y="3124221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3360362" y="144858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/>
          <p:cNvSpPr txBox="1"/>
          <p:nvPr/>
        </p:nvSpPr>
        <p:spPr>
          <a:xfrm>
            <a:off x="3370587" y="1407321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98" name="Прямая со стрелкой 97"/>
          <p:cNvCxnSpPr/>
          <p:nvPr/>
        </p:nvCxnSpPr>
        <p:spPr>
          <a:xfrm flipV="1">
            <a:off x="5129817" y="4013494"/>
            <a:ext cx="18372" cy="14757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Овал 106"/>
          <p:cNvSpPr/>
          <p:nvPr/>
        </p:nvSpPr>
        <p:spPr>
          <a:xfrm>
            <a:off x="4982504" y="5369202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/>
          <p:cNvSpPr txBox="1"/>
          <p:nvPr/>
        </p:nvSpPr>
        <p:spPr>
          <a:xfrm>
            <a:off x="4993692" y="5335278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0218" y="3085496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6" name="Овал 115"/>
          <p:cNvSpPr/>
          <p:nvPr/>
        </p:nvSpPr>
        <p:spPr>
          <a:xfrm>
            <a:off x="7326845" y="1438636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TextBox 75"/>
          <p:cNvSpPr txBox="1"/>
          <p:nvPr/>
        </p:nvSpPr>
        <p:spPr>
          <a:xfrm>
            <a:off x="7338387" y="1429272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336006" y="1032978"/>
            <a:ext cx="253137" cy="37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7322959" y="6093423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7322959" y="6486990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/>
          <p:cNvSpPr txBox="1"/>
          <p:nvPr/>
        </p:nvSpPr>
        <p:spPr>
          <a:xfrm>
            <a:off x="7286996" y="5690934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276151" y="6074795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263793" y="6459857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784305" y="1082760"/>
            <a:ext cx="1248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Рама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747201" y="5896721"/>
            <a:ext cx="4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4" name="Овал 123"/>
          <p:cNvSpPr/>
          <p:nvPr/>
        </p:nvSpPr>
        <p:spPr>
          <a:xfrm>
            <a:off x="2965074" y="1678273"/>
            <a:ext cx="301485" cy="301485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TextBox 125"/>
          <p:cNvSpPr txBox="1"/>
          <p:nvPr/>
        </p:nvSpPr>
        <p:spPr>
          <a:xfrm>
            <a:off x="2906558" y="1638164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7777605" y="6102948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Маркировка</a:t>
            </a:r>
            <a:endParaRPr lang="ru-RU" sz="1600" b="1" dirty="0"/>
          </a:p>
        </p:txBody>
      </p:sp>
      <p:sp>
        <p:nvSpPr>
          <p:cNvPr id="128" name="TextBox 127"/>
          <p:cNvSpPr txBox="1"/>
          <p:nvPr/>
        </p:nvSpPr>
        <p:spPr>
          <a:xfrm>
            <a:off x="7795151" y="6466157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Табличка КБК</a:t>
            </a:r>
            <a:endParaRPr lang="ru-RU" sz="1600" b="1" dirty="0"/>
          </a:p>
        </p:txBody>
      </p:sp>
      <p:sp>
        <p:nvSpPr>
          <p:cNvPr id="129" name="TextBox 128"/>
          <p:cNvSpPr txBox="1"/>
          <p:nvPr/>
        </p:nvSpPr>
        <p:spPr>
          <a:xfrm>
            <a:off x="3391382" y="6203863"/>
            <a:ext cx="508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4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627580"/>
              </p:ext>
            </p:extLst>
          </p:nvPr>
        </p:nvGraphicFramePr>
        <p:xfrm>
          <a:off x="7250906" y="274637"/>
          <a:ext cx="3276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Рама танк-контейнера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06" y="1036637"/>
            <a:ext cx="3810000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6" y="4419411"/>
            <a:ext cx="3747485" cy="2988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4506" y="1459741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Балочный (бимсовый) тип</a:t>
            </a: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Концевые рамы обеспечивают собственную прочность цистерны.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9991" y="4577496"/>
            <a:ext cx="4329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Каркасный тип</a:t>
            </a: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Цельная рама поддерживает цистерну по стальному каркасу.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56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4906" y="2713037"/>
            <a:ext cx="9144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20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106784"/>
              </p:ext>
            </p:extLst>
          </p:nvPr>
        </p:nvGraphicFramePr>
        <p:xfrm>
          <a:off x="7631906" y="274637"/>
          <a:ext cx="2895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Арматурные отсеки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" y="1036637"/>
            <a:ext cx="10691813" cy="6113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07906" y="2251372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 арматурный отсек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7906" y="6142037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Малый арматурный отсек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7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" y="1112837"/>
            <a:ext cx="10691813" cy="611308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54158"/>
              </p:ext>
            </p:extLst>
          </p:nvPr>
        </p:nvGraphicFramePr>
        <p:xfrm>
          <a:off x="9003506" y="274637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Люк-лаз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64906" y="1417637"/>
            <a:ext cx="556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Люк-лаз с крышкой</a:t>
            </a:r>
          </a:p>
          <a:p>
            <a:pPr algn="just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Люк-лаз предназначен для проведения операций по наливу и сливу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груза, доступа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внутрь цистерны для ее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очистки и ремонта.</a:t>
            </a:r>
          </a:p>
          <a:p>
            <a:pPr algn="just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Оснащен быстросъемными барашковыми резьбовыми запорами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2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4906" y="2713037"/>
            <a:ext cx="9144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20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486934"/>
              </p:ext>
            </p:extLst>
          </p:nvPr>
        </p:nvGraphicFramePr>
        <p:xfrm>
          <a:off x="6449852" y="274637"/>
          <a:ext cx="4038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Предохранительный клапан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" y="1189413"/>
            <a:ext cx="10691813" cy="6113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3452" y="1543487"/>
            <a:ext cx="571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Предохранительный клапан</a:t>
            </a:r>
          </a:p>
          <a:p>
            <a:pPr algn="just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Служит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выпуска паров перевозимого продукта и для впуска внутрь цистерны воздуха при аварийных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ситуациях.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09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413"/>
            <a:ext cx="10691813" cy="611308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71415"/>
              </p:ext>
            </p:extLst>
          </p:nvPr>
        </p:nvGraphicFramePr>
        <p:xfrm>
          <a:off x="7555706" y="274637"/>
          <a:ext cx="2971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Воздушный клапан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12506" y="1307097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Воздушный клапан</a:t>
            </a:r>
            <a:endParaRPr lang="ru-RU" sz="2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регулировки давления внутри цистерны.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Резьбового соединения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2506" y="497143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Фланцевого соединения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54906" y="2713037"/>
            <a:ext cx="91440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ru-RU" sz="20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180118"/>
              </p:ext>
            </p:extLst>
          </p:nvPr>
        </p:nvGraphicFramePr>
        <p:xfrm>
          <a:off x="6488906" y="198437"/>
          <a:ext cx="4114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Верхнее сливное устройство</a:t>
                      </a:r>
                      <a:endParaRPr lang="ru-RU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" y="1189413"/>
            <a:ext cx="10691813" cy="6113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4906" y="1493837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Верхнее сливное устройство</a:t>
            </a:r>
            <a:endParaRPr lang="ru-RU" sz="2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Предназначено для слива-налива груза.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1106" y="2636837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- 2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шаровой кран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0306" y="473151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- 3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дроссельный клапан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06" y="4200208"/>
            <a:ext cx="2587249" cy="3227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12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7525</TotalTime>
  <Words>811</Words>
  <Application>Microsoft Office PowerPoint</Application>
  <PresentationFormat>Произвольный</PresentationFormat>
  <Paragraphs>192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宋体</vt:lpstr>
      <vt:lpstr>Arial</vt:lpstr>
      <vt:lpstr>Calibri</vt:lpstr>
      <vt:lpstr>Montserrat ExtraBold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dolgosheev.ms@infobm.ru</dc:creator>
  <cp:lastModifiedBy>Цыбина Татьяна Викторовна</cp:lastModifiedBy>
  <cp:revision>344</cp:revision>
  <cp:lastPrinted>2016-11-07T08:26:44Z</cp:lastPrinted>
  <dcterms:created xsi:type="dcterms:W3CDTF">2006-08-16T00:00:00Z</dcterms:created>
  <dcterms:modified xsi:type="dcterms:W3CDTF">2023-02-15T10:59:27Z</dcterms:modified>
</cp:coreProperties>
</file>